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5143500" cx="9144000"/>
  <p:notesSz cx="6858000" cy="9144000"/>
  <p:embeddedFontLst>
    <p:embeddedFont>
      <p:font typeface="Raleway"/>
      <p:regular r:id="rId12"/>
      <p:bold r:id="rId13"/>
      <p:italic r:id="rId14"/>
      <p:boldItalic r:id="rId15"/>
    </p:embeddedFont>
    <p:embeddedFont>
      <p:font typeface="La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2BADF98F-94F2-42D1-A7FB-59BFF32CE161}">
  <a:tblStyle styleId="{2BADF98F-94F2-42D1-A7FB-59BFF32CE16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Raleway-bold.fntdata"/><Relationship Id="rId12" Type="http://schemas.openxmlformats.org/officeDocument/2006/relationships/font" Target="fonts/Raleway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Raleway-boldItalic.fntdata"/><Relationship Id="rId14" Type="http://schemas.openxmlformats.org/officeDocument/2006/relationships/font" Target="fonts/Raleway-italic.fntdata"/><Relationship Id="rId17" Type="http://schemas.openxmlformats.org/officeDocument/2006/relationships/font" Target="fonts/Lato-bold.fntdata"/><Relationship Id="rId16" Type="http://schemas.openxmlformats.org/officeDocument/2006/relationships/font" Target="fonts/Lato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Lato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Lato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dfce515f9_0_5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dfce515f9_0_5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dfce5181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dfce5181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dfce5181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dfce5181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dfce515f9_0_5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dfce515f9_0_5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999999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SERMON SERIES OVERVIEW</a:t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Raleway"/>
                <a:ea typeface="Raleway"/>
                <a:cs typeface="Raleway"/>
                <a:sym typeface="Raleway"/>
              </a:rPr>
              <a:t>1 Corinthians</a:t>
            </a:r>
            <a:endParaRPr sz="30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Raleway"/>
                <a:ea typeface="Raleway"/>
                <a:cs typeface="Raleway"/>
                <a:sym typeface="Raleway"/>
              </a:rPr>
              <a:t>Chapters 5-7</a:t>
            </a:r>
            <a:endParaRPr sz="30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74" name="Google Shape;74;p13"/>
          <p:cNvSpPr txBox="1"/>
          <p:nvPr>
            <p:ph idx="1" type="subTitle"/>
          </p:nvPr>
        </p:nvSpPr>
        <p:spPr>
          <a:xfrm>
            <a:off x="328150" y="440575"/>
            <a:ext cx="1803000" cy="408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aleway"/>
                <a:ea typeface="Raleway"/>
                <a:cs typeface="Raleway"/>
                <a:sym typeface="Raleway"/>
              </a:rPr>
              <a:t>TheWordWorks</a:t>
            </a:r>
            <a:endParaRPr sz="1200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Situation/Occasion of 1 Corinthians 5-7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4"/>
          <p:cNvSpPr txBox="1"/>
          <p:nvPr/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The Corinthians want to be more spiritual.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In Chap 1-4, they align themselves with whichever leader they thought impressive 🡺 Disunity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In Chap 5-7, they seek to be more spiritual through: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AutoNum type="alphaLcParenR"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A more “liberal/progressive/permissible” attitude to sexual behaviour (5:1-13, 6:13-20)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Inflated with pride (5:2)/Boasting (5:6) regarding a man having sex with his stepmum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“Everything is permissible for me” (6:12) regarding visiting prostitutes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aleway"/>
              <a:buAutoNum type="alphaLcParenR"/>
            </a:pPr>
            <a:r>
              <a:rPr lang="en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A</a:t>
            </a:r>
            <a:r>
              <a:rPr lang="en">
                <a:latin typeface="Raleway"/>
                <a:ea typeface="Raleway"/>
                <a:cs typeface="Raleway"/>
                <a:sym typeface="Raleway"/>
              </a:rPr>
              <a:t>voiding sex (7:1-24)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By abstaining from sex in marriage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Divorcing their spouses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latin typeface="Raleway"/>
                <a:ea typeface="Raleway"/>
                <a:cs typeface="Raleway"/>
                <a:sym typeface="Raleway"/>
              </a:rPr>
              <a:t> </a:t>
            </a:r>
            <a:endParaRPr b="1" u="sng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1616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Big Idea of 1 Corinthians 5-7: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5"/>
          <p:cNvSpPr txBox="1"/>
          <p:nvPr/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Raleway"/>
                <a:ea typeface="Raleway"/>
                <a:cs typeface="Raleway"/>
                <a:sym typeface="Raleway"/>
              </a:rPr>
              <a:t>Main Point: The church (Talk 1) and our bodies (Talk 2-4) belong to God</a:t>
            </a:r>
            <a:endParaRPr sz="18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Raleway"/>
                <a:ea typeface="Raleway"/>
                <a:cs typeface="Raleway"/>
                <a:sym typeface="Raleway"/>
              </a:rPr>
              <a:t>Purpose Statement: Maintain purity in the church (Talk 1) &amp; Glorify God with our bodies (Talk 2-4)</a:t>
            </a:r>
            <a:endParaRPr sz="18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 u="sng">
                <a:latin typeface="Raleway"/>
                <a:ea typeface="Raleway"/>
                <a:cs typeface="Raleway"/>
                <a:sym typeface="Raleway"/>
              </a:rPr>
              <a:t> </a:t>
            </a:r>
            <a:endParaRPr b="1" sz="1800" u="sng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61616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 Verses of 1 Corinthians 5-7: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6"/>
          <p:cNvSpPr txBox="1"/>
          <p:nvPr/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Raleway"/>
                <a:ea typeface="Raleway"/>
                <a:cs typeface="Raleway"/>
                <a:sym typeface="Raleway"/>
              </a:rPr>
              <a:t>7 Clean out the old yeast so that you may be a new batch. You are indeed unleavened, for Christ our Passover has been sacrificed. (1 Cor. 5:7 CSB)</a:t>
            </a:r>
            <a:endParaRPr sz="18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Raleway"/>
                <a:ea typeface="Raleway"/>
                <a:cs typeface="Raleway"/>
                <a:sym typeface="Raleway"/>
              </a:rPr>
              <a:t>19 Don't you know that your body is a sanctuary of the Holy Spirit who is in you, whom you have from God? You are not your own,</a:t>
            </a:r>
            <a:endParaRPr sz="18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Raleway"/>
                <a:ea typeface="Raleway"/>
                <a:cs typeface="Raleway"/>
                <a:sym typeface="Raleway"/>
              </a:rPr>
              <a:t> 20 for you were bought at a price. Therefore glorify God in your body. (1 Cor. 6:19-20 CSB)</a:t>
            </a:r>
            <a:endParaRPr sz="18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 u="sng">
                <a:latin typeface="Raleway"/>
                <a:ea typeface="Raleway"/>
                <a:cs typeface="Raleway"/>
                <a:sym typeface="Raleway"/>
              </a:rPr>
              <a:t> </a:t>
            </a:r>
            <a:endParaRPr b="1" sz="1800" u="sng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61616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Google Shape;97;p17"/>
          <p:cNvGraphicFramePr/>
          <p:nvPr/>
        </p:nvGraphicFramePr>
        <p:xfrm>
          <a:off x="152400" y="152400"/>
          <a:ext cx="3000000" cy="3000000"/>
        </p:xfrm>
        <a:graphic>
          <a:graphicData uri="http://schemas.openxmlformats.org/drawingml/2006/table">
            <a:tbl>
              <a:tblPr bandCol="1" bandRow="1">
                <a:noFill/>
                <a:tableStyleId>{2BADF98F-94F2-42D1-A7FB-59BFF32CE161}</a:tableStyleId>
              </a:tblPr>
              <a:tblGrid>
                <a:gridCol w="1433625"/>
                <a:gridCol w="1496325"/>
                <a:gridCol w="1158775"/>
                <a:gridCol w="2114900"/>
                <a:gridCol w="2684200"/>
              </a:tblGrid>
              <a:tr h="1519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Main point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Purpose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-540385" lvl="0" marL="561975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Structure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2159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Context/Situation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68575"/>
                </a:tc>
              </a:tr>
              <a:tr h="10636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5:1-6:11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“Should I avoid sexually immoral people?”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Sin is a serious matter in the church because the church has been sanctified by Jesus 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Maintain purity by not associating with “evil” Christians 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-279400" lvl="0" marL="2286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Raleway"/>
                        <a:buAutoNum type="arabicPeriod"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5:1-13 = Church not judging sexual sin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-279400" lvl="0" marL="2286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Raleway"/>
                        <a:buAutoNum type="arabicPeriod"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6:1-11 = Church not judging sin of greed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171450" anchor="ctr"/>
                </a:tc>
                <a:tc>
                  <a:txBody>
                    <a:bodyPr/>
                    <a:lstStyle/>
                    <a:p>
                      <a:pPr indent="0" lvl="0" marL="2159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0" lvl="0" marL="2159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Corinthian Christians boasting about the sexual freedom they have (5:2, 6)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68575" anchor="ctr"/>
                </a:tc>
              </a:tr>
              <a:tr h="759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6:12-20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“Can I have sex with whoever I want?”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Our bodies are owned by God now and forever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Flee sexual immorality. Glorify God in your body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-279400" lvl="0" marL="2286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Raleway"/>
                        <a:buAutoNum type="arabicPeriod"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6:12-14 = Corinthian slogans are not entirely wise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-279400" lvl="0" marL="2286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Raleway"/>
                        <a:buAutoNum type="arabicPeriod"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6:15-17 = Corinthians belong to Christ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-279400" lvl="0" marL="2286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Raleway"/>
                        <a:buAutoNum type="arabicPeriod"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6:18-20 = Flee sexual immorality. Glorify God in your body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171450" anchor="ctr"/>
                </a:tc>
                <a:tc>
                  <a:txBody>
                    <a:bodyPr/>
                    <a:lstStyle/>
                    <a:p>
                      <a:pPr indent="0" lvl="0" marL="2159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Corinthian Christians visiting prostitutes. Justifying it by saying “Everything is permissible” and “Food is for the stomach”.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68575" anchor="ctr"/>
                </a:tc>
              </a:tr>
              <a:tr h="7597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7:1-24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“Should I stop having sex?”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God has assigned married Christians their current situation in life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68575"/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Glorify God in your body by living your life in the situation God has assigned you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-279400" lvl="0" marL="36576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Raleway"/>
                        <a:buAutoNum type="alphaLcPeriod"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To married Christians (7:1-24): Have sex in marriage. Don’t separate from your spouse. 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-365760" lvl="0" marL="36576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-279400" lvl="0" marL="36576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Raleway"/>
                        <a:buAutoNum type="alphaLcPeriod"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Be a single devoted to Jesus! Marry if you want to!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-279400" lvl="0" marL="2286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Raleway"/>
                        <a:buAutoNum type="arabicPeriod"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Vs 1-9 = Trying to be spiritual: No sex in marriage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-279400" lvl="0" marL="2286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Raleway"/>
                        <a:buAutoNum type="arabicPeriod"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Vs 10-16 = Trying to be spiritual: Separate from your spouse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-279400" lvl="0" marL="2286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Raleway"/>
                        <a:buAutoNum type="arabicPeriod"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Vs 17-24 = The ultimate principle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171450"/>
                </a:tc>
                <a:tc>
                  <a:txBody>
                    <a:bodyPr/>
                    <a:lstStyle/>
                    <a:p>
                      <a:pPr indent="0" lvl="0" marL="2159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Married Corinthian Christians wanting to be spiritual by a) Abstaining from sex within marriage b) Divorcing their Christian and non-Christian spouses (in order to avoid sex) 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68575" anchor="ctr"/>
                </a:tc>
              </a:tr>
              <a:tr h="21273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7:25-40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“Should I stay single?”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6857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God has assigned single Christians their current situation in life 🡺 Singleness is better than marriage but we have freedom not to be single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68575" anchor="ctr"/>
                </a:tc>
                <a:tc vMerge="1"/>
                <a:tc>
                  <a:txBody>
                    <a:bodyPr/>
                    <a:lstStyle/>
                    <a:p>
                      <a:pPr indent="-45720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Singleness is better because 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-279400" lvl="0" marL="5715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Raleway"/>
                        <a:buChar char="-"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This present world (incl marriage) is passing away (Vs 26-31)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-279400" lvl="0" marL="5715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Font typeface="Raleway"/>
                        <a:buChar char="-"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Of undivided devotion to Jesus (Vs 32-35)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-45720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Vs 36-40 = But we have freedom not to be single!  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685800" anchor="ctr"/>
                </a:tc>
                <a:tc>
                  <a:txBody>
                    <a:bodyPr/>
                    <a:lstStyle/>
                    <a:p>
                      <a:pPr indent="0" lvl="0" marL="2159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Paul addresses single people who are betrothed (Vs 25)</a:t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0" marB="0" marR="68575" marL="68575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